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80" r:id="rId2"/>
    <p:sldId id="281" r:id="rId3"/>
    <p:sldId id="258" r:id="rId4"/>
    <p:sldId id="278" r:id="rId5"/>
    <p:sldId id="262" r:id="rId6"/>
    <p:sldId id="283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67" r:id="rId15"/>
  </p:sldIdLst>
  <p:sldSz cx="18288000" cy="10287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Fira Sans" charset="0"/>
      <p:regular r:id="rId21"/>
      <p:bold r:id="rId22"/>
      <p:italic r:id="rId23"/>
      <p:boldItalic r:id="rId24"/>
    </p:embeddedFont>
    <p:embeddedFont>
      <p:font typeface="Fira Sans Medium" charset="0"/>
      <p:regular r:id="rId25"/>
      <p:bold r:id="rId26"/>
      <p:italic r:id="rId27"/>
      <p:boldItalic r:id="rId28"/>
    </p:embeddedFont>
    <p:embeddedFont>
      <p:font typeface="Assistant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-8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029770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148029770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 Yellow and Green Geometric Project Roadmap Presentation 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-3075206" y="-2259745"/>
            <a:ext cx="14864508" cy="1493113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4C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3"/>
          <p:cNvGrpSpPr/>
          <p:nvPr/>
        </p:nvGrpSpPr>
        <p:grpSpPr>
          <a:xfrm>
            <a:off x="1119321" y="6923675"/>
            <a:ext cx="497803" cy="500035"/>
            <a:chOff x="1813" y="0"/>
            <a:chExt cx="809173" cy="812800"/>
          </a:xfrm>
        </p:grpSpPr>
        <p:sp>
          <p:nvSpPr>
            <p:cNvPr id="12" name="Google Shape;12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1776546" y="6923675"/>
            <a:ext cx="497803" cy="500035"/>
            <a:chOff x="1813" y="0"/>
            <a:chExt cx="809173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2438533" y="6923675"/>
            <a:ext cx="497803" cy="500035"/>
            <a:chOff x="1813" y="0"/>
            <a:chExt cx="809173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119325" y="43468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19825" y="3373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1010175" y="1950125"/>
            <a:ext cx="6984900" cy="90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98538" y="49759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000" y="-8875"/>
            <a:ext cx="18291008" cy="10286869"/>
          </a:xfrm>
          <a:custGeom>
            <a:avLst/>
            <a:gdLst/>
            <a:ahLst/>
            <a:cxnLst/>
            <a:rect l="l" t="t" r="r" b="b"/>
            <a:pathLst>
              <a:path w="4816592" h="982509" extrusionOk="0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687875" y="3399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9620975" y="33341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035750" y="46040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7589425" y="454675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0"/>
            <a:ext cx="18287898" cy="10286740"/>
          </a:xfrm>
          <a:custGeom>
            <a:avLst/>
            <a:gdLst/>
            <a:ahLst/>
            <a:cxnLst/>
            <a:rect l="l" t="t" r="r" b="b"/>
            <a:pathLst>
              <a:path w="660511" h="714481" extrusionOk="0">
                <a:moveTo>
                  <a:pt x="0" y="0"/>
                </a:moveTo>
                <a:lnTo>
                  <a:pt x="660511" y="0"/>
                </a:lnTo>
                <a:lnTo>
                  <a:pt x="660511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389600" y="29661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9509600" y="2432500"/>
            <a:ext cx="8778300" cy="675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3000" y="-8875"/>
            <a:ext cx="18363257" cy="10370382"/>
          </a:xfrm>
          <a:custGeom>
            <a:avLst/>
            <a:gdLst/>
            <a:ahLst/>
            <a:cxnLst/>
            <a:rect l="l" t="t" r="r" b="b"/>
            <a:pathLst>
              <a:path w="4816592" h="982509" extrusionOk="0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-5863107" y="-8437"/>
            <a:ext cx="13825800" cy="10369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521625" y="28270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701450" y="82360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None/>
              <a:defRPr sz="4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61875" y="3706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Char char="•"/>
              <a:defRPr sz="32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–"/>
              <a:defRPr sz="28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Char char="•"/>
              <a:defRPr sz="24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–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»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makesense.ai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35;p17"/>
          <p:cNvGrpSpPr/>
          <p:nvPr/>
        </p:nvGrpSpPr>
        <p:grpSpPr>
          <a:xfrm>
            <a:off x="15784644" y="5079352"/>
            <a:ext cx="1437444" cy="1769162"/>
            <a:chOff x="0" y="0"/>
            <a:chExt cx="6604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238;p17"/>
          <p:cNvGrpSpPr/>
          <p:nvPr/>
        </p:nvGrpSpPr>
        <p:grpSpPr>
          <a:xfrm>
            <a:off x="15784644" y="7087302"/>
            <a:ext cx="1437444" cy="1716258"/>
            <a:chOff x="0" y="-66675"/>
            <a:chExt cx="736600" cy="87947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240" name="Google Shape;240;p17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7"/>
          <p:cNvSpPr txBox="1"/>
          <p:nvPr/>
        </p:nvSpPr>
        <p:spPr>
          <a:xfrm>
            <a:off x="1028700" y="3236563"/>
            <a:ext cx="59853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Assignment of </a:t>
            </a:r>
            <a:r>
              <a:rPr lang="en-US" sz="7500" b="1" dirty="0" err="1" smtClean="0">
                <a:solidFill>
                  <a:srgbClr val="FFFFFF"/>
                </a:solidFill>
                <a:latin typeface="Fira Sans"/>
                <a:sym typeface="Fira Sans"/>
              </a:rPr>
              <a:t>Techfnatic</a:t>
            </a:r>
            <a:endParaRPr/>
          </a:p>
        </p:txBody>
      </p:sp>
      <p:sp>
        <p:nvSpPr>
          <p:cNvPr id="242" name="Google Shape;242;p17"/>
          <p:cNvSpPr txBox="1"/>
          <p:nvPr/>
        </p:nvSpPr>
        <p:spPr>
          <a:xfrm>
            <a:off x="1028700" y="5925833"/>
            <a:ext cx="54264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 smtClean="0">
                <a:solidFill>
                  <a:srgbClr val="FFFFFF"/>
                </a:solidFill>
                <a:latin typeface="Fira Sans Medium"/>
                <a:sym typeface="Fira Sans Medium"/>
              </a:rPr>
              <a:t>Sourajit</a:t>
            </a:r>
            <a:r>
              <a:rPr lang="en-US" sz="3500" dirty="0" smtClean="0">
                <a:solidFill>
                  <a:srgbClr val="FFFFFF"/>
                </a:solidFill>
                <a:latin typeface="Fira Sans Medium"/>
                <a:sym typeface="Fira Sans Medium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Fira Sans Medium"/>
                <a:sym typeface="Fira Sans Medium"/>
              </a:rPr>
              <a:t>Dey</a:t>
            </a:r>
            <a:endParaRPr lang="en-US" sz="3500" dirty="0" smtClean="0">
              <a:solidFill>
                <a:srgbClr val="FFFFFF"/>
              </a:solidFill>
              <a:latin typeface="Fira Sans Medium"/>
              <a:sym typeface="Fira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Fira Sans Medium"/>
                <a:sym typeface="Fira Sans Medium"/>
              </a:rPr>
              <a:t>Phone number-9614220401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Fira Sans Medium"/>
                <a:sym typeface="Fira Sans Medium"/>
              </a:rPr>
              <a:t>Email id-sourajitdey35@gmail.com</a:t>
            </a:r>
            <a:endParaRPr/>
          </a:p>
        </p:txBody>
      </p:sp>
      <p:grpSp>
        <p:nvGrpSpPr>
          <p:cNvPr id="4" name="Google Shape;243;p17"/>
          <p:cNvGrpSpPr/>
          <p:nvPr/>
        </p:nvGrpSpPr>
        <p:grpSpPr>
          <a:xfrm>
            <a:off x="15628173" y="2890934"/>
            <a:ext cx="1750403" cy="1758249"/>
            <a:chOff x="1813" y="0"/>
            <a:chExt cx="809173" cy="812800"/>
          </a:xfrm>
        </p:grpSpPr>
        <p:sp>
          <p:nvSpPr>
            <p:cNvPr id="244" name="Google Shape;244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Labeling     </a:t>
            </a:r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84522"/>
            <a:ext cx="18288000" cy="920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Modified coco128.yml file</a:t>
            </a:r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772" y="1339702"/>
            <a:ext cx="17564986" cy="8654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Train the YOLO model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976" y="1084521"/>
            <a:ext cx="17628781" cy="8910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Output</a:t>
            </a:r>
            <a:endParaRPr/>
          </a:p>
        </p:txBody>
      </p:sp>
      <p:pic>
        <p:nvPicPr>
          <p:cNvPr id="2050" name="Picture 2" descr="C:\Users\USER\Desktop\yolo\val_batch0_labe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629" y="1275905"/>
            <a:ext cx="8825022" cy="8357191"/>
          </a:xfrm>
          <a:prstGeom prst="rect">
            <a:avLst/>
          </a:prstGeom>
          <a:noFill/>
        </p:spPr>
      </p:pic>
      <p:pic>
        <p:nvPicPr>
          <p:cNvPr id="2051" name="Picture 3" descr="C:\Users\USER\Desktop\yolo\val_batch0_pr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96894" y="297712"/>
            <a:ext cx="8250864" cy="96118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5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 rot="10779982">
            <a:off x="5070675" y="1054591"/>
            <a:ext cx="8656135" cy="8655372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 txBox="1"/>
          <p:nvPr/>
        </p:nvSpPr>
        <p:spPr>
          <a:xfrm>
            <a:off x="3729073" y="3492925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12348277" y="6542926"/>
            <a:ext cx="2209038" cy="2718816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13500802" y="1268317"/>
            <a:ext cx="3562756" cy="7118115"/>
          </a:xfrm>
          <a:custGeom>
            <a:avLst/>
            <a:gdLst/>
            <a:ahLst/>
            <a:cxnLst/>
            <a:rect l="l" t="t" r="r" b="b"/>
            <a:pathLst>
              <a:path w="3058160" h="6109970" extrusionOk="0">
                <a:moveTo>
                  <a:pt x="3058160" y="6109970"/>
                </a:moveTo>
                <a:lnTo>
                  <a:pt x="0" y="6109970"/>
                </a:lnTo>
                <a:lnTo>
                  <a:pt x="0" y="1527810"/>
                </a:lnTo>
                <a:cubicBezTo>
                  <a:pt x="0" y="684530"/>
                  <a:pt x="684530" y="0"/>
                  <a:pt x="1529080" y="0"/>
                </a:cubicBezTo>
                <a:lnTo>
                  <a:pt x="1529080" y="0"/>
                </a:lnTo>
                <a:cubicBezTo>
                  <a:pt x="2373630" y="0"/>
                  <a:pt x="3058160" y="684530"/>
                  <a:pt x="3058160" y="1529080"/>
                </a:cubicBezTo>
                <a:lnTo>
                  <a:pt x="3058160" y="610997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4875" r="-13479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16467536" y="4562534"/>
            <a:ext cx="1189609" cy="1312672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12192444" y="1120893"/>
            <a:ext cx="1919763" cy="1928368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13943448" y="8080058"/>
            <a:ext cx="1548057" cy="1547921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908442" y="2824932"/>
            <a:ext cx="10286700" cy="224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 dirty="0" smtClean="0"/>
              <a:t>Line Detection</a:t>
            </a:r>
            <a:br>
              <a:rPr lang="en-US" sz="9900" dirty="0" smtClean="0"/>
            </a:br>
            <a:r>
              <a:rPr lang="en-US" sz="9900" dirty="0" smtClean="0"/>
              <a:t>Text Detection</a:t>
            </a:r>
            <a:br>
              <a:rPr lang="en-US" sz="9900" dirty="0" smtClean="0"/>
            </a:br>
            <a:r>
              <a:rPr lang="en-US" sz="9900" dirty="0" smtClean="0"/>
              <a:t>Object detection</a:t>
            </a:r>
            <a:endParaRPr sz="9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6AE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l="19958" t="23484" r="12689" b="8085"/>
          <a:stretch/>
        </p:blipFill>
        <p:spPr>
          <a:xfrm>
            <a:off x="0" y="0"/>
            <a:ext cx="67500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7216160" y="1298575"/>
            <a:ext cx="898618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Objective</a:t>
            </a: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5952698" y="7772336"/>
            <a:ext cx="7698139" cy="1954599"/>
            <a:chOff x="0" y="-215291"/>
            <a:chExt cx="10264185" cy="2606133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13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7206634" y="3132035"/>
            <a:ext cx="9316361" cy="2396330"/>
            <a:chOff x="-1" y="0"/>
            <a:chExt cx="12421814" cy="3195107"/>
          </a:xfrm>
        </p:grpSpPr>
        <p:sp>
          <p:nvSpPr>
            <p:cNvPr id="118" name="Google Shape;118;p13"/>
            <p:cNvSpPr txBox="1"/>
            <p:nvPr/>
          </p:nvSpPr>
          <p:spPr>
            <a:xfrm>
              <a:off x="0" y="948949"/>
              <a:ext cx="12308400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lvl="1" indent="-377825">
                <a:lnSpc>
                  <a:spcPct val="120000"/>
                </a:lnSpc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dirty="0" smtClean="0">
                  <a:solidFill>
                    <a:srgbClr val="FFFFFF"/>
                  </a:solidFill>
                  <a:latin typeface="Assistant"/>
                  <a:cs typeface="Assistant"/>
                  <a:sym typeface="Assistant"/>
                </a:rPr>
                <a:t>Text detection using </a:t>
              </a:r>
              <a:r>
                <a:rPr lang="en-US" sz="3500" dirty="0" err="1" smtClean="0">
                  <a:solidFill>
                    <a:srgbClr val="FFFFFF"/>
                  </a:solidFill>
                  <a:latin typeface="Assistant"/>
                  <a:cs typeface="Assistant"/>
                  <a:sym typeface="Assistant"/>
                </a:rPr>
                <a:t>pytesseract</a:t>
              </a:r>
              <a:endParaRPr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-1" y="0"/>
              <a:ext cx="12081572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lvl="1" indent="-377825">
                <a:lnSpc>
                  <a:spcPct val="120000"/>
                </a:lnSpc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dirty="0" smtClean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Line detection using </a:t>
              </a:r>
              <a:r>
                <a:rPr lang="en-US" sz="3500" dirty="0" err="1" smtClean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HoughLinesP</a:t>
              </a:r>
              <a:r>
                <a:rPr lang="en-US" sz="3500" b="0" i="0" u="none" strike="noStrike" cap="none" dirty="0" smtClean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.</a:t>
              </a: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0" y="2850398"/>
              <a:ext cx="735316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</a:pPr>
              <a:endParaRPr/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0" y="1901449"/>
              <a:ext cx="12421813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b="0" i="0" u="none" strike="noStrike" cap="none" dirty="0" smtClean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Object detection using YOLO V5 .</a:t>
              </a:r>
              <a:endParaRPr/>
            </a:p>
          </p:txBody>
        </p:sp>
      </p:grpSp>
      <p:sp>
        <p:nvSpPr>
          <p:cNvPr id="122" name="Google Shape;122;p13"/>
          <p:cNvSpPr/>
          <p:nvPr/>
        </p:nvSpPr>
        <p:spPr>
          <a:xfrm>
            <a:off x="7503712" y="3197237"/>
            <a:ext cx="307086" cy="377952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504344" y="4638311"/>
            <a:ext cx="340677" cy="375920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>
            <a:off x="7470635" y="3918940"/>
            <a:ext cx="374243" cy="37592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4;p15"/>
          <p:cNvGrpSpPr/>
          <p:nvPr/>
        </p:nvGrpSpPr>
        <p:grpSpPr>
          <a:xfrm>
            <a:off x="1333292" y="5389219"/>
            <a:ext cx="1038238" cy="1239620"/>
            <a:chOff x="0" y="-66675"/>
            <a:chExt cx="736600" cy="879475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77;p15"/>
          <p:cNvGrpSpPr/>
          <p:nvPr/>
        </p:nvGrpSpPr>
        <p:grpSpPr>
          <a:xfrm>
            <a:off x="1268249" y="3437642"/>
            <a:ext cx="1168323" cy="1173560"/>
            <a:chOff x="1813" y="0"/>
            <a:chExt cx="809173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 rot="10779982">
            <a:off x="1338881" y="7692598"/>
            <a:ext cx="1097125" cy="109702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10569990" y="-667300"/>
            <a:ext cx="12767293" cy="1276724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0100" r="-989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435428" y="278946"/>
            <a:ext cx="123008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smtClean="0"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-US" sz="7500" b="1" i="0" u="none" strike="noStrike" cap="none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dea which I want to </a:t>
            </a:r>
            <a:r>
              <a:rPr lang="en-US" sz="7500" b="1" i="0" u="none" strike="noStrike" cap="none" dirty="0" err="1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impliment</a:t>
            </a:r>
            <a:r>
              <a:rPr lang="en-US" sz="7500" b="1" i="0" u="none" strike="noStrike" cap="none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for the task</a:t>
            </a:r>
            <a:endParaRPr/>
          </a:p>
        </p:txBody>
      </p:sp>
      <p:grpSp>
        <p:nvGrpSpPr>
          <p:cNvPr id="4" name="Google Shape;183;p15"/>
          <p:cNvGrpSpPr/>
          <p:nvPr/>
        </p:nvGrpSpPr>
        <p:grpSpPr>
          <a:xfrm>
            <a:off x="3121232" y="3430498"/>
            <a:ext cx="7220197" cy="1793339"/>
            <a:chOff x="0" y="-9525"/>
            <a:chExt cx="9626927" cy="2391117"/>
          </a:xfrm>
        </p:grpSpPr>
        <p:sp>
          <p:nvSpPr>
            <p:cNvPr id="184" name="Google Shape;184;p15"/>
            <p:cNvSpPr txBox="1"/>
            <p:nvPr/>
          </p:nvSpPr>
          <p:spPr>
            <a:xfrm>
              <a:off x="0" y="-9525"/>
              <a:ext cx="6112165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 smtClean="0">
                  <a:solidFill>
                    <a:srgbClr val="191919"/>
                  </a:solidFill>
                  <a:latin typeface="Fira Sans Medium"/>
                  <a:sym typeface="Fira Sans Medium"/>
                </a:rPr>
                <a:t>Line detection</a:t>
              </a:r>
              <a:endParaRPr/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0" y="781497"/>
              <a:ext cx="9626927" cy="160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For line detection I  used </a:t>
              </a:r>
              <a:r>
                <a:rPr lang="en-US" sz="2499" dirty="0" err="1" smtClean="0">
                  <a:latin typeface="Assistant"/>
                  <a:cs typeface="Assistant"/>
                  <a:sym typeface="Assistant"/>
                </a:rPr>
                <a:t>HoughLinesP</a:t>
              </a:r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 </a:t>
              </a:r>
              <a:r>
                <a:rPr lang="en-US" sz="2499" dirty="0" err="1" smtClean="0">
                  <a:latin typeface="Assistant"/>
                  <a:cs typeface="Assistant"/>
                  <a:sym typeface="Assistant"/>
                </a:rPr>
                <a:t>opencv</a:t>
              </a:r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  </a:t>
              </a:r>
              <a:r>
                <a:rPr lang="en-US" sz="2499" dirty="0" err="1" smtClean="0">
                  <a:latin typeface="Assistant"/>
                  <a:cs typeface="Assistant"/>
                  <a:sym typeface="Assistant"/>
                </a:rPr>
                <a:t>library.i</a:t>
              </a:r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 am getting good result in </a:t>
              </a:r>
              <a:r>
                <a:rPr lang="en-US" sz="2499" dirty="0" err="1" smtClean="0">
                  <a:latin typeface="Assistant"/>
                  <a:cs typeface="Assistant"/>
                  <a:sym typeface="Assistant"/>
                </a:rPr>
                <a:t>HoughLinesP</a:t>
              </a:r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 as compare to </a:t>
              </a:r>
              <a:r>
                <a:rPr lang="en-US" sz="2800" dirty="0" err="1" smtClean="0">
                  <a:latin typeface="Assistant"/>
                  <a:cs typeface="Assistant"/>
                  <a:sym typeface="Assistant"/>
                </a:rPr>
                <a:t>HoughLines</a:t>
              </a:r>
              <a:r>
                <a:rPr lang="en-US" sz="2499" dirty="0" smtClean="0">
                  <a:latin typeface="Assistant"/>
                  <a:cs typeface="Assistant"/>
                  <a:sym typeface="Assistant"/>
                </a:rPr>
                <a:t> .</a:t>
              </a:r>
              <a:endParaRPr/>
            </a:p>
          </p:txBody>
        </p:sp>
      </p:grpSp>
      <p:sp>
        <p:nvSpPr>
          <p:cNvPr id="186" name="Google Shape;186;p15"/>
          <p:cNvSpPr/>
          <p:nvPr/>
        </p:nvSpPr>
        <p:spPr>
          <a:xfrm rot="10779982">
            <a:off x="9154021" y="5796951"/>
            <a:ext cx="3451633" cy="3451329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87;p15"/>
          <p:cNvGrpSpPr/>
          <p:nvPr/>
        </p:nvGrpSpPr>
        <p:grpSpPr>
          <a:xfrm>
            <a:off x="3121232" y="5335124"/>
            <a:ext cx="6784768" cy="2516229"/>
            <a:chOff x="0" y="-9525"/>
            <a:chExt cx="9046355" cy="3354974"/>
          </a:xfrm>
        </p:grpSpPr>
        <p:sp>
          <p:nvSpPr>
            <p:cNvPr id="188" name="Google Shape;188;p15"/>
            <p:cNvSpPr txBox="1"/>
            <p:nvPr/>
          </p:nvSpPr>
          <p:spPr>
            <a:xfrm>
              <a:off x="0" y="-9525"/>
              <a:ext cx="6112165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 smtClean="0">
                  <a:latin typeface="Fira Sans Medium"/>
                  <a:sym typeface="Fira Sans Medium"/>
                </a:rPr>
                <a:t>Text detection</a:t>
              </a:r>
              <a:endParaRPr/>
            </a:p>
          </p:txBody>
        </p:sp>
        <p:sp>
          <p:nvSpPr>
            <p:cNvPr id="189" name="Google Shape;189;p15"/>
            <p:cNvSpPr txBox="1"/>
            <p:nvPr/>
          </p:nvSpPr>
          <p:spPr>
            <a:xfrm>
              <a:off x="0" y="781498"/>
              <a:ext cx="9046355" cy="2563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2499" dirty="0" smtClean="0">
                  <a:latin typeface="Assistant"/>
                  <a:ea typeface="Assistant"/>
                  <a:cs typeface="Assistant"/>
                  <a:sym typeface="Assistant"/>
                </a:rPr>
                <a:t>For text detection the most accurate  was </a:t>
              </a:r>
              <a:r>
                <a:rPr lang="en-US" sz="2499" dirty="0" err="1" smtClean="0">
                  <a:latin typeface="Assistant"/>
                  <a:ea typeface="Assistant"/>
                  <a:cs typeface="Assistant"/>
                  <a:sym typeface="Assistant"/>
                </a:rPr>
                <a:t>pytesseract</a:t>
              </a:r>
              <a:r>
                <a:rPr lang="en-US" sz="2499" dirty="0" smtClean="0">
                  <a:latin typeface="Assistant"/>
                  <a:ea typeface="Assistant"/>
                  <a:cs typeface="Assistant"/>
                  <a:sym typeface="Assistant"/>
                </a:rPr>
                <a:t> library from </a:t>
              </a:r>
              <a:r>
                <a:rPr lang="en-US" sz="2499" dirty="0" err="1" smtClean="0">
                  <a:latin typeface="Assistant"/>
                  <a:ea typeface="Assistant"/>
                  <a:cs typeface="Assistant"/>
                  <a:sym typeface="Assistant"/>
                </a:rPr>
                <a:t>python.although</a:t>
              </a:r>
              <a:r>
                <a:rPr lang="en-US" sz="2499" dirty="0" smtClean="0">
                  <a:latin typeface="Assistant"/>
                  <a:ea typeface="Assistant"/>
                  <a:cs typeface="Assistant"/>
                  <a:sym typeface="Assistant"/>
                </a:rPr>
                <a:t> the text is not visible in last 3 or 4 images but I got good result  using </a:t>
              </a:r>
              <a:r>
                <a:rPr lang="en-US" sz="2499" dirty="0" err="1" smtClean="0">
                  <a:latin typeface="Assistant"/>
                  <a:ea typeface="Assistant"/>
                  <a:cs typeface="Assistant"/>
                  <a:sym typeface="Assistant"/>
                </a:rPr>
                <a:t>pytesseract</a:t>
              </a:r>
              <a:r>
                <a:rPr lang="en-US" sz="2499" dirty="0" smtClean="0">
                  <a:latin typeface="Assistant"/>
                  <a:ea typeface="Assistant"/>
                  <a:cs typeface="Assistant"/>
                  <a:sym typeface="Assistant"/>
                </a:rPr>
                <a:t>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/>
            </a:p>
          </p:txBody>
        </p:sp>
      </p:grpSp>
      <p:grpSp>
        <p:nvGrpSpPr>
          <p:cNvPr id="6" name="Google Shape;190;p15"/>
          <p:cNvGrpSpPr/>
          <p:nvPr/>
        </p:nvGrpSpPr>
        <p:grpSpPr>
          <a:xfrm>
            <a:off x="3077689" y="7639913"/>
            <a:ext cx="6719454" cy="1855902"/>
            <a:chOff x="-58057" y="251731"/>
            <a:chExt cx="8959269" cy="2474537"/>
          </a:xfrm>
        </p:grpSpPr>
        <p:sp>
          <p:nvSpPr>
            <p:cNvPr id="191" name="Google Shape;191;p15"/>
            <p:cNvSpPr txBox="1"/>
            <p:nvPr/>
          </p:nvSpPr>
          <p:spPr>
            <a:xfrm>
              <a:off x="-58057" y="251731"/>
              <a:ext cx="6112165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 smtClean="0">
                  <a:latin typeface="Fira Sans Medium"/>
                  <a:sym typeface="Fira Sans Medium"/>
                </a:rPr>
                <a:t>Object detection</a:t>
              </a:r>
              <a:endParaRPr/>
            </a:p>
          </p:txBody>
        </p:sp>
        <p:sp>
          <p:nvSpPr>
            <p:cNvPr id="192" name="Google Shape;192;p15"/>
            <p:cNvSpPr txBox="1"/>
            <p:nvPr/>
          </p:nvSpPr>
          <p:spPr>
            <a:xfrm>
              <a:off x="0" y="1187898"/>
              <a:ext cx="8901212" cy="1538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Object </a:t>
              </a:r>
              <a:r>
                <a:rPr lang="en-US" sz="2499" b="0" i="0" u="none" strike="noStrike" cap="none" dirty="0" err="1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detecton</a:t>
              </a: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I used YOLO V5 model the data is very less for train but I did data </a:t>
              </a:r>
              <a:r>
                <a:rPr lang="en-US" sz="2499" b="0" i="0" u="none" strike="noStrike" cap="none" dirty="0" err="1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agmentation</a:t>
              </a: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and improve the accuracy </a:t>
              </a:r>
              <a:r>
                <a:rPr lang="en-US" sz="2499" b="0" i="0" u="none" strike="noStrike" cap="none" dirty="0" err="1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littlebit</a:t>
              </a: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err="1" smtClean="0">
                <a:solidFill>
                  <a:srgbClr val="FFFFFF"/>
                </a:solidFill>
                <a:latin typeface="Fira Sans"/>
                <a:sym typeface="Fira Sans"/>
              </a:rPr>
              <a:t>HoughLinesP</a:t>
            </a:r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 code</a:t>
            </a:r>
            <a:endParaRPr/>
          </a:p>
        </p:txBody>
      </p:sp>
      <p:pic>
        <p:nvPicPr>
          <p:cNvPr id="1026" name="Picture 2" descr="C:\Users\USER\Desktop\line detection\line detectt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99586"/>
            <a:ext cx="13329869" cy="8209959"/>
          </a:xfrm>
          <a:prstGeom prst="rect">
            <a:avLst/>
          </a:prstGeom>
          <a:noFill/>
        </p:spPr>
      </p:pic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3524613" y="3019647"/>
            <a:ext cx="4763387" cy="5528930"/>
          </a:xfrm>
        </p:spPr>
        <p:txBody>
          <a:bodyPr/>
          <a:lstStyle/>
          <a:p>
            <a:r>
              <a:rPr lang="en-US" dirty="0" smtClean="0"/>
              <a:t>Read the image</a:t>
            </a:r>
          </a:p>
          <a:p>
            <a:r>
              <a:rPr lang="en-US" dirty="0" smtClean="0"/>
              <a:t>Converting the image to the gray scale image using </a:t>
            </a:r>
            <a:r>
              <a:rPr lang="en-US" dirty="0" err="1" smtClean="0"/>
              <a:t>cvtcolor</a:t>
            </a:r>
            <a:r>
              <a:rPr lang="en-US" dirty="0" smtClean="0"/>
              <a:t> method in cv2</a:t>
            </a:r>
          </a:p>
          <a:p>
            <a:r>
              <a:rPr lang="en-US" dirty="0" smtClean="0"/>
              <a:t>Find out the edges(canny edges detection)</a:t>
            </a:r>
          </a:p>
          <a:p>
            <a:r>
              <a:rPr lang="en-US" dirty="0" smtClean="0"/>
              <a:t>Argument of </a:t>
            </a:r>
            <a:r>
              <a:rPr lang="en-US" dirty="0" err="1" smtClean="0"/>
              <a:t>Houghlinesp</a:t>
            </a:r>
            <a:endParaRPr lang="en-US" dirty="0" smtClean="0"/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Rho</a:t>
            </a:r>
          </a:p>
          <a:p>
            <a:r>
              <a:rPr lang="en-US" dirty="0" smtClean="0"/>
              <a:t>Theta </a:t>
            </a:r>
          </a:p>
          <a:p>
            <a:r>
              <a:rPr lang="en-US" dirty="0" smtClean="0"/>
              <a:t>Threshold</a:t>
            </a:r>
          </a:p>
          <a:p>
            <a:r>
              <a:rPr lang="en-US" dirty="0" err="1" smtClean="0"/>
              <a:t>Minlinelenth</a:t>
            </a:r>
            <a:endParaRPr lang="en-US" dirty="0" smtClean="0"/>
          </a:p>
          <a:p>
            <a:r>
              <a:rPr lang="en-US" dirty="0" err="1" smtClean="0"/>
              <a:t>Maxlinegap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Output</a:t>
            </a:r>
            <a:endParaRPr/>
          </a:p>
        </p:txBody>
      </p:sp>
      <p:pic>
        <p:nvPicPr>
          <p:cNvPr id="3074" name="Picture 2" descr="C:\Users\USER\Desktop\line detection\detectedLin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097" y="1403498"/>
            <a:ext cx="8357191" cy="6187024"/>
          </a:xfrm>
          <a:prstGeom prst="rect">
            <a:avLst/>
          </a:prstGeom>
          <a:noFill/>
        </p:spPr>
      </p:pic>
      <p:pic>
        <p:nvPicPr>
          <p:cNvPr id="3075" name="Picture 3" descr="C:\Users\USER\Desktop\line detection\detectedLines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39424" y="956930"/>
            <a:ext cx="7734299" cy="682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err="1" smtClean="0">
                <a:solidFill>
                  <a:srgbClr val="FFFFFF"/>
                </a:solidFill>
                <a:latin typeface="Fira Sans"/>
                <a:sym typeface="Fira Sans"/>
              </a:rPr>
              <a:t>Pytesseract</a:t>
            </a:r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 Code</a:t>
            </a:r>
            <a:endParaRPr/>
          </a:p>
        </p:txBody>
      </p:sp>
      <p:pic>
        <p:nvPicPr>
          <p:cNvPr id="2050" name="Picture 2" descr="C:\Users\USER\Desktop\test detetion\Text Detectionnnn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33378"/>
            <a:ext cx="13120576" cy="9053622"/>
          </a:xfrm>
          <a:prstGeom prst="rect">
            <a:avLst/>
          </a:prstGeom>
          <a:noFill/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3248166" y="3806456"/>
            <a:ext cx="4720857" cy="4019107"/>
          </a:xfrm>
        </p:spPr>
        <p:txBody>
          <a:bodyPr/>
          <a:lstStyle/>
          <a:p>
            <a:r>
              <a:rPr lang="en-US" dirty="0" smtClean="0"/>
              <a:t>Import cv2 </a:t>
            </a:r>
            <a:r>
              <a:rPr lang="en-US" dirty="0" err="1" smtClean="0"/>
              <a:t>pytesseract</a:t>
            </a:r>
            <a:r>
              <a:rPr lang="en-US" dirty="0" smtClean="0"/>
              <a:t> and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Refer </a:t>
            </a:r>
            <a:r>
              <a:rPr lang="en-US" dirty="0" err="1" smtClean="0"/>
              <a:t>exc</a:t>
            </a:r>
            <a:r>
              <a:rPr lang="en-US" dirty="0" smtClean="0"/>
              <a:t> file of </a:t>
            </a:r>
            <a:r>
              <a:rPr lang="en-US" dirty="0" err="1" smtClean="0"/>
              <a:t>tesseract</a:t>
            </a:r>
            <a:endParaRPr lang="en-US" dirty="0" smtClean="0"/>
          </a:p>
          <a:p>
            <a:r>
              <a:rPr lang="en-US" dirty="0" smtClean="0"/>
              <a:t>Read the image and converted the image into gray</a:t>
            </a:r>
          </a:p>
          <a:p>
            <a:r>
              <a:rPr lang="en-US" dirty="0" smtClean="0"/>
              <a:t>Used image-to-boxes function and store in a list</a:t>
            </a:r>
          </a:p>
          <a:p>
            <a:r>
              <a:rPr lang="en-US" dirty="0" smtClean="0"/>
              <a:t>Crate a rectangle </a:t>
            </a:r>
          </a:p>
          <a:p>
            <a:r>
              <a:rPr lang="en-US" dirty="0" smtClean="0"/>
              <a:t>And define a color (red)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539602" y="0"/>
            <a:ext cx="169190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500" b="1" dirty="0" smtClean="0">
                <a:solidFill>
                  <a:srgbClr val="FFFFFF"/>
                </a:solidFill>
                <a:latin typeface="Fira Sans"/>
                <a:sym typeface="Fira Sans"/>
              </a:rPr>
              <a:t>Output</a:t>
            </a:r>
            <a:endParaRPr/>
          </a:p>
        </p:txBody>
      </p:sp>
      <p:pic>
        <p:nvPicPr>
          <p:cNvPr id="4098" name="Picture 2" descr="C:\Users\USER\Desktop\test detetion\detectedtext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695" y="1185530"/>
            <a:ext cx="9013751" cy="8596424"/>
          </a:xfrm>
          <a:prstGeom prst="rect">
            <a:avLst/>
          </a:prstGeom>
          <a:noFill/>
        </p:spPr>
      </p:pic>
      <p:pic>
        <p:nvPicPr>
          <p:cNvPr id="4099" name="Picture 3" descr="C:\Users\USER\Desktop\test detetion\detectedtext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00592" y="956930"/>
            <a:ext cx="8204636" cy="89738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0" y="764650"/>
            <a:ext cx="18288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dirty="0" smtClean="0"/>
              <a:t>labeling ,Data </a:t>
            </a:r>
            <a:r>
              <a:rPr lang="en-US" dirty="0" err="1" smtClean="0"/>
              <a:t>augmentation,YOLO</a:t>
            </a:r>
            <a:r>
              <a:rPr lang="en-US" dirty="0" smtClean="0"/>
              <a:t> train</a:t>
            </a:r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296" y="6027074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83164">
            <a:off x="4280392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765" y="6017549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83164">
            <a:off x="10628861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8780" y="6008024"/>
            <a:ext cx="3737441" cy="186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6;p14"/>
          <p:cNvGrpSpPr/>
          <p:nvPr/>
        </p:nvGrpSpPr>
        <p:grpSpPr>
          <a:xfrm>
            <a:off x="8815676" y="6879913"/>
            <a:ext cx="1067769" cy="1314178"/>
            <a:chOff x="0" y="0"/>
            <a:chExt cx="660400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39;p14"/>
          <p:cNvGrpSpPr/>
          <p:nvPr/>
        </p:nvGrpSpPr>
        <p:grpSpPr>
          <a:xfrm>
            <a:off x="2380366" y="6780895"/>
            <a:ext cx="1183615" cy="1413196"/>
            <a:chOff x="0" y="-66675"/>
            <a:chExt cx="736600" cy="879475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oogle Shape;142;p14"/>
          <p:cNvGrpSpPr/>
          <p:nvPr/>
        </p:nvGrpSpPr>
        <p:grpSpPr>
          <a:xfrm>
            <a:off x="5474996" y="3821164"/>
            <a:ext cx="1300230" cy="1306058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 rot="10779982">
            <a:off x="11969823" y="3900420"/>
            <a:ext cx="1323885" cy="132376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46;p14"/>
          <p:cNvGrpSpPr/>
          <p:nvPr/>
        </p:nvGrpSpPr>
        <p:grpSpPr>
          <a:xfrm>
            <a:off x="15161430" y="6702301"/>
            <a:ext cx="1183615" cy="1413196"/>
            <a:chOff x="0" y="-66675"/>
            <a:chExt cx="736600" cy="879475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148" name="Google Shape;148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149;p14"/>
          <p:cNvGrpSpPr/>
          <p:nvPr/>
        </p:nvGrpSpPr>
        <p:grpSpPr>
          <a:xfrm>
            <a:off x="1" y="4051134"/>
            <a:ext cx="5784112" cy="1770454"/>
            <a:chOff x="-1731438" y="-28575"/>
            <a:chExt cx="7712149" cy="2360608"/>
          </a:xfrm>
        </p:grpSpPr>
        <p:sp>
          <p:nvSpPr>
            <p:cNvPr id="150" name="Google Shape;150;p14"/>
            <p:cNvSpPr txBox="1"/>
            <p:nvPr/>
          </p:nvSpPr>
          <p:spPr>
            <a:xfrm>
              <a:off x="-1731438" y="-28575"/>
              <a:ext cx="7712149" cy="666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 smtClean="0">
                  <a:latin typeface="Fira Sans"/>
                  <a:sym typeface="Fira Sans"/>
                </a:rPr>
                <a:t>                  Train and validation</a:t>
              </a:r>
              <a:endParaRPr/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-1" y="670038"/>
              <a:ext cx="4056993" cy="1661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I split the data set into train and validation.8 image for train folder and 4 for validation</a:t>
              </a:r>
              <a:endParaRPr/>
            </a:p>
          </p:txBody>
        </p:sp>
      </p:grpSp>
      <p:sp>
        <p:nvSpPr>
          <p:cNvPr id="152" name="Google Shape;152;p14"/>
          <p:cNvSpPr txBox="1"/>
          <p:nvPr/>
        </p:nvSpPr>
        <p:spPr>
          <a:xfrm>
            <a:off x="2775570" y="6990690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5930376" y="4017879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/>
          </a:p>
        </p:txBody>
      </p:sp>
      <p:sp>
        <p:nvSpPr>
          <p:cNvPr id="154" name="Google Shape;154;p14"/>
          <p:cNvSpPr txBox="1"/>
          <p:nvPr/>
        </p:nvSpPr>
        <p:spPr>
          <a:xfrm>
            <a:off x="9144000" y="707664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12406738" y="4064618"/>
            <a:ext cx="627136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15548167" y="6942205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/>
          </a:p>
        </p:txBody>
      </p:sp>
      <p:grpSp>
        <p:nvGrpSpPr>
          <p:cNvPr id="7" name="Google Shape;157;p14"/>
          <p:cNvGrpSpPr/>
          <p:nvPr/>
        </p:nvGrpSpPr>
        <p:grpSpPr>
          <a:xfrm>
            <a:off x="8001121" y="3243060"/>
            <a:ext cx="3064010" cy="3123274"/>
            <a:chOff x="-28353" y="-1106008"/>
            <a:chExt cx="4085346" cy="4164369"/>
          </a:xfrm>
        </p:grpSpPr>
        <p:sp>
          <p:nvSpPr>
            <p:cNvPr id="158" name="Google Shape;158;p14"/>
            <p:cNvSpPr txBox="1"/>
            <p:nvPr/>
          </p:nvSpPr>
          <p:spPr>
            <a:xfrm>
              <a:off x="0" y="-1106008"/>
              <a:ext cx="4056993" cy="666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 smtClean="0">
                  <a:latin typeface="Fira Sans"/>
                  <a:sym typeface="Fira Sans"/>
                </a:rPr>
                <a:t>Data augmentation</a:t>
              </a:r>
              <a:endParaRPr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-28353" y="-269753"/>
              <a:ext cx="4056993" cy="332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Data is very less for YOLOV5 model so I did some data </a:t>
              </a:r>
              <a:r>
                <a:rPr lang="en-US" sz="1800" dirty="0" err="1" smtClean="0">
                  <a:latin typeface="Assistant"/>
                  <a:cs typeface="Assistant"/>
                  <a:sym typeface="Assistant"/>
                </a:rPr>
                <a:t>augmention</a:t>
              </a: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 method like rotated the image  clockwise and labeling all the rotated images</a:t>
              </a:r>
              <a:endParaRPr/>
            </a:p>
          </p:txBody>
        </p:sp>
      </p:grpSp>
      <p:grpSp>
        <p:nvGrpSpPr>
          <p:cNvPr id="8" name="Google Shape;160;p14"/>
          <p:cNvGrpSpPr/>
          <p:nvPr/>
        </p:nvGrpSpPr>
        <p:grpSpPr>
          <a:xfrm>
            <a:off x="14755483" y="4051134"/>
            <a:ext cx="3532517" cy="1354956"/>
            <a:chOff x="0" y="-28575"/>
            <a:chExt cx="4710022" cy="1806609"/>
          </a:xfrm>
        </p:grpSpPr>
        <p:sp>
          <p:nvSpPr>
            <p:cNvPr id="161" name="Google Shape;161;p14"/>
            <p:cNvSpPr txBox="1"/>
            <p:nvPr/>
          </p:nvSpPr>
          <p:spPr>
            <a:xfrm>
              <a:off x="0" y="-28575"/>
              <a:ext cx="4710022" cy="666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 smtClean="0">
                  <a:latin typeface="Fira Sans"/>
                  <a:sym typeface="Fira Sans"/>
                </a:rPr>
                <a:t>Training YOLO V5 model</a:t>
              </a:r>
              <a:endParaRPr/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0" y="670037"/>
              <a:ext cx="4056993" cy="1107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ssistant"/>
                  <a:ea typeface="Assistant"/>
                  <a:cs typeface="Assistant"/>
                  <a:sym typeface="Assistant"/>
                </a:rPr>
                <a:t>Train the model I set the batch size is 60 and epoch is 1000</a:t>
              </a:r>
              <a:r>
                <a:rPr lang="en-US" sz="1800" b="0" i="0" u="none" strike="noStrike" cap="none" dirty="0" smtClean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. </a:t>
              </a:r>
              <a:endParaRPr/>
            </a:p>
          </p:txBody>
        </p:sp>
      </p:grpSp>
      <p:grpSp>
        <p:nvGrpSpPr>
          <p:cNvPr id="9" name="Google Shape;163;p14"/>
          <p:cNvGrpSpPr/>
          <p:nvPr/>
        </p:nvGrpSpPr>
        <p:grpSpPr>
          <a:xfrm>
            <a:off x="4839737" y="7441037"/>
            <a:ext cx="3042745" cy="2185952"/>
            <a:chOff x="0" y="-28575"/>
            <a:chExt cx="4056993" cy="2914606"/>
          </a:xfrm>
        </p:grpSpPr>
        <p:sp>
          <p:nvSpPr>
            <p:cNvPr id="164" name="Google Shape;164;p14"/>
            <p:cNvSpPr txBox="1"/>
            <p:nvPr/>
          </p:nvSpPr>
          <p:spPr>
            <a:xfrm>
              <a:off x="0" y="-28575"/>
              <a:ext cx="4056993" cy="666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 smtClean="0">
                  <a:latin typeface="Fira Sans"/>
                  <a:sym typeface="Fira Sans"/>
                </a:rPr>
                <a:t>Labeling</a:t>
              </a:r>
              <a:endParaRPr/>
            </a:p>
          </p:txBody>
        </p:sp>
        <p:sp>
          <p:nvSpPr>
            <p:cNvPr id="165" name="Google Shape;165;p14"/>
            <p:cNvSpPr txBox="1"/>
            <p:nvPr/>
          </p:nvSpPr>
          <p:spPr>
            <a:xfrm>
              <a:off x="0" y="670038"/>
              <a:ext cx="4056993" cy="2215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For labeling I used a website </a:t>
              </a:r>
              <a:r>
                <a:rPr lang="en-US" sz="1800" dirty="0" smtClean="0">
                  <a:latin typeface="Assistant"/>
                  <a:cs typeface="Assistant"/>
                  <a:sym typeface="Assistant"/>
                  <a:hlinkClick r:id="rId5"/>
                </a:rPr>
                <a:t>www.makesense.ai</a:t>
              </a: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  and labeling all the train images and </a:t>
              </a:r>
              <a:r>
                <a:rPr lang="en-US" sz="1800" dirty="0" err="1" smtClean="0">
                  <a:latin typeface="Assistant"/>
                  <a:cs typeface="Assistant"/>
                  <a:sym typeface="Assistant"/>
                </a:rPr>
                <a:t>val</a:t>
              </a: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 images</a:t>
              </a:r>
              <a:endParaRPr/>
            </a:p>
          </p:txBody>
        </p:sp>
      </p:grpSp>
      <p:grpSp>
        <p:nvGrpSpPr>
          <p:cNvPr id="10" name="Google Shape;166;p14"/>
          <p:cNvGrpSpPr/>
          <p:nvPr/>
        </p:nvGrpSpPr>
        <p:grpSpPr>
          <a:xfrm>
            <a:off x="10228521" y="8078990"/>
            <a:ext cx="5720316" cy="1291161"/>
            <a:chOff x="-1378181" y="822029"/>
            <a:chExt cx="7627087" cy="1721551"/>
          </a:xfrm>
        </p:grpSpPr>
        <p:sp>
          <p:nvSpPr>
            <p:cNvPr id="167" name="Google Shape;167;p14"/>
            <p:cNvSpPr txBox="1"/>
            <p:nvPr/>
          </p:nvSpPr>
          <p:spPr>
            <a:xfrm>
              <a:off x="-1208060" y="822029"/>
              <a:ext cx="7456966" cy="666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 smtClean="0">
                  <a:latin typeface="Fira Sans"/>
                  <a:sym typeface="Fira Sans"/>
                </a:rPr>
                <a:t>Upload data and modified Yolo file</a:t>
              </a:r>
              <a:endParaRPr/>
            </a:p>
          </p:txBody>
        </p:sp>
        <p:sp>
          <p:nvSpPr>
            <p:cNvPr id="168" name="Google Shape;168;p14"/>
            <p:cNvSpPr txBox="1"/>
            <p:nvPr/>
          </p:nvSpPr>
          <p:spPr>
            <a:xfrm>
              <a:off x="-1378181" y="1435582"/>
              <a:ext cx="6379534" cy="1107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I uploaded the zip dataset into the </a:t>
              </a:r>
              <a:r>
                <a:rPr lang="en-US" sz="1800" dirty="0" err="1" smtClean="0">
                  <a:latin typeface="Assistant"/>
                  <a:cs typeface="Assistant"/>
                  <a:sym typeface="Assistant"/>
                </a:rPr>
                <a:t>collab</a:t>
              </a:r>
              <a:r>
                <a:rPr lang="en-US" sz="1800" dirty="0" smtClean="0">
                  <a:latin typeface="Assistant"/>
                  <a:cs typeface="Assistant"/>
                  <a:sym typeface="Assistant"/>
                </a:rPr>
                <a:t> and modified  the COCO128.yaml </a:t>
              </a:r>
              <a:endParaRPr/>
            </a:p>
          </p:txBody>
        </p:sp>
      </p:grpSp>
      <p:sp>
        <p:nvSpPr>
          <p:cNvPr id="169" name="Google Shape;169;p14"/>
          <p:cNvSpPr txBox="1">
            <a:spLocks noGrp="1"/>
          </p:cNvSpPr>
          <p:nvPr>
            <p:ph type="subTitle" idx="2"/>
          </p:nvPr>
        </p:nvSpPr>
        <p:spPr>
          <a:xfrm>
            <a:off x="1010175" y="1950125"/>
            <a:ext cx="8978400" cy="90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 smtClean="0"/>
              <a:t>All the step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et Yellow and Green Geometric Project Roadmap Presentation ">
  <a:themeElements>
    <a:clrScheme name="Office">
      <a:dk1>
        <a:srgbClr val="000000"/>
      </a:dk1>
      <a:lt1>
        <a:srgbClr val="FFFFFF"/>
      </a:lt1>
      <a:dk2>
        <a:srgbClr val="A16AE8"/>
      </a:dk2>
      <a:lt2>
        <a:srgbClr val="F5C500"/>
      </a:lt2>
      <a:accent1>
        <a:srgbClr val="EE604A"/>
      </a:accent1>
      <a:accent2>
        <a:srgbClr val="4BB8BE"/>
      </a:accent2>
      <a:accent3>
        <a:srgbClr val="F5C500"/>
      </a:accent3>
      <a:accent4>
        <a:srgbClr val="8064A2"/>
      </a:accent4>
      <a:accent5>
        <a:srgbClr val="B7B7B7"/>
      </a:accent5>
      <a:accent6>
        <a:srgbClr val="F3F3F3"/>
      </a:accent6>
      <a:hlink>
        <a:srgbClr val="19191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319</Words>
  <PresentationFormat>Custom</PresentationFormat>
  <Paragraphs>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Fira Sans</vt:lpstr>
      <vt:lpstr>Fira Sans Medium</vt:lpstr>
      <vt:lpstr>Assistant</vt:lpstr>
      <vt:lpstr>Violet Yellow and Green Geometric Project Roadmap Presentation </vt:lpstr>
      <vt:lpstr>Slide 1</vt:lpstr>
      <vt:lpstr>Line Detection Text Detection Object detection</vt:lpstr>
      <vt:lpstr>Slide 3</vt:lpstr>
      <vt:lpstr>Slide 4</vt:lpstr>
      <vt:lpstr>Slide 5</vt:lpstr>
      <vt:lpstr>Slide 6</vt:lpstr>
      <vt:lpstr>Slide 7</vt:lpstr>
      <vt:lpstr>Slide 8</vt:lpstr>
      <vt:lpstr>labeling ,Data augmentation,YOLO train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Detection Text Detection Object detection</dc:title>
  <cp:lastModifiedBy>USER</cp:lastModifiedBy>
  <cp:revision>24</cp:revision>
  <dcterms:modified xsi:type="dcterms:W3CDTF">2022-09-26T12:18:21Z</dcterms:modified>
</cp:coreProperties>
</file>